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87" r:id="rId3"/>
    <p:sldId id="288" r:id="rId4"/>
    <p:sldId id="286" r:id="rId5"/>
    <p:sldId id="290" r:id="rId6"/>
    <p:sldId id="284" r:id="rId7"/>
  </p:sldIdLst>
  <p:sldSz cx="12192000" cy="6858000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ABF9910-AEF9-4AED-849A-BDCDF7BD34CC}">
          <p14:sldIdLst>
            <p14:sldId id="256"/>
            <p14:sldId id="287"/>
            <p14:sldId id="288"/>
            <p14:sldId id="286"/>
            <p14:sldId id="290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CCCC00"/>
    <a:srgbClr val="008080"/>
    <a:srgbClr val="06588E"/>
    <a:srgbClr val="14A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60"/>
  </p:normalViewPr>
  <p:slideViewPr>
    <p:cSldViewPr snapToGrid="0">
      <p:cViewPr varScale="1">
        <p:scale>
          <a:sx n="76" d="100"/>
          <a:sy n="76" d="100"/>
        </p:scale>
        <p:origin x="8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99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71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318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689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350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1388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231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188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23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12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802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309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65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675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090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51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29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6A96096-2663-4854-8C94-7AF47D9795A7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986BB75-23F7-44A1-B800-2F559E39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229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g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fcomofv@mail.ru" TargetMode="External"/><Relationship Id="rId2" Type="http://schemas.openxmlformats.org/officeDocument/2006/relationships/hyperlink" Target="mailto:INFO@fcomofv.ru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6C4901-E510-4D0F-B16C-065DA34ED5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7245" y="1616345"/>
            <a:ext cx="9144000" cy="238760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kumimoji="0" lang="ru-RU" sz="2400" b="0" i="0" u="none" strike="noStrike" kern="1200" cap="all" spc="0" normalizeH="0" baseline="0" noProof="0" dirty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Формирование  единого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Всероссийского перечня (реестра) школьных спортивных клубов</a:t>
            </a:r>
            <a:br>
              <a:rPr lang="ru-RU" sz="24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3" descr="ЛОГО 1">
            <a:extLst>
              <a:ext uri="{FF2B5EF4-FFF2-40B4-BE49-F238E27FC236}">
                <a16:creationId xmlns:a16="http://schemas.microsoft.com/office/drawing/2014/main" id="{369E379A-3D6D-4E75-AA05-9818F00A3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412" y="294989"/>
            <a:ext cx="720169" cy="100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465A5BE-4A3B-48D5-9A1C-D5DFDBFBA534}"/>
              </a:ext>
            </a:extLst>
          </p:cNvPr>
          <p:cNvSpPr/>
          <p:nvPr/>
        </p:nvSpPr>
        <p:spPr>
          <a:xfrm>
            <a:off x="2508156" y="447218"/>
            <a:ext cx="76202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25000"/>
                  </a:schemeClr>
                </a:solidFill>
              </a:rPr>
              <a:t>Министерство просвещения Российской Федерации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2DB03C6-6581-4FBA-9035-612E686EE3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6" y="288658"/>
            <a:ext cx="1191849" cy="12593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0BFDC6-8104-4826-A47E-CC4355E3C545}"/>
              </a:ext>
            </a:extLst>
          </p:cNvPr>
          <p:cNvSpPr txBox="1"/>
          <p:nvPr/>
        </p:nvSpPr>
        <p:spPr>
          <a:xfrm>
            <a:off x="2765159" y="739394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25000"/>
                  </a:schemeClr>
                </a:solidFill>
              </a:rPr>
              <a:t>ФГБУ «ФЕДЕРАЛЬНЫЙ ЦЕНТР</a:t>
            </a:r>
            <a:r>
              <a:rPr lang="en-US" sz="16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2">
                    <a:lumMod val="25000"/>
                  </a:schemeClr>
                </a:solidFill>
              </a:rPr>
              <a:t>ОРГАНИЗАЦИОННО-МЕТОДИЧЕСКОГО ОБЕСПЕЧЕНИЯ ФИЗИЧЕСКОГО ВОСПИТАНИЯ»</a:t>
            </a:r>
          </a:p>
        </p:txBody>
      </p:sp>
    </p:spTree>
    <p:extLst>
      <p:ext uri="{BB962C8B-B14F-4D97-AF65-F5344CB8AC3E}">
        <p14:creationId xmlns:p14="http://schemas.microsoft.com/office/powerpoint/2010/main" val="1007886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A79652E3-B1E4-452E-8C80-B8027DA611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555232"/>
              </p:ext>
            </p:extLst>
          </p:nvPr>
        </p:nvGraphicFramePr>
        <p:xfrm>
          <a:off x="1098752" y="395944"/>
          <a:ext cx="4286979" cy="6066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8752" y="395944"/>
                        <a:ext cx="4286979" cy="6066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34BD7E-B191-4F47-9E93-0BCBA54CB0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303" y="395944"/>
            <a:ext cx="4464552" cy="595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25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F9713823-063D-4B08-9EDE-B99FB78C8B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109458"/>
              </p:ext>
            </p:extLst>
          </p:nvPr>
        </p:nvGraphicFramePr>
        <p:xfrm>
          <a:off x="65314" y="1651518"/>
          <a:ext cx="12126686" cy="3569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192">
                  <a:extLst>
                    <a:ext uri="{9D8B030D-6E8A-4147-A177-3AD203B41FA5}">
                      <a16:colId xmlns:a16="http://schemas.microsoft.com/office/drawing/2014/main" val="1798131774"/>
                    </a:ext>
                  </a:extLst>
                </a:gridCol>
                <a:gridCol w="1317072">
                  <a:extLst>
                    <a:ext uri="{9D8B030D-6E8A-4147-A177-3AD203B41FA5}">
                      <a16:colId xmlns:a16="http://schemas.microsoft.com/office/drawing/2014/main" val="2306914347"/>
                    </a:ext>
                  </a:extLst>
                </a:gridCol>
                <a:gridCol w="906011">
                  <a:extLst>
                    <a:ext uri="{9D8B030D-6E8A-4147-A177-3AD203B41FA5}">
                      <a16:colId xmlns:a16="http://schemas.microsoft.com/office/drawing/2014/main" val="2867960272"/>
                    </a:ext>
                  </a:extLst>
                </a:gridCol>
                <a:gridCol w="1562765">
                  <a:extLst>
                    <a:ext uri="{9D8B030D-6E8A-4147-A177-3AD203B41FA5}">
                      <a16:colId xmlns:a16="http://schemas.microsoft.com/office/drawing/2014/main" val="366060898"/>
                    </a:ext>
                  </a:extLst>
                </a:gridCol>
                <a:gridCol w="1583107">
                  <a:extLst>
                    <a:ext uri="{9D8B030D-6E8A-4147-A177-3AD203B41FA5}">
                      <a16:colId xmlns:a16="http://schemas.microsoft.com/office/drawing/2014/main" val="4095100601"/>
                    </a:ext>
                  </a:extLst>
                </a:gridCol>
                <a:gridCol w="1396861">
                  <a:extLst>
                    <a:ext uri="{9D8B030D-6E8A-4147-A177-3AD203B41FA5}">
                      <a16:colId xmlns:a16="http://schemas.microsoft.com/office/drawing/2014/main" val="1559030738"/>
                    </a:ext>
                  </a:extLst>
                </a:gridCol>
                <a:gridCol w="1381878">
                  <a:extLst>
                    <a:ext uri="{9D8B030D-6E8A-4147-A177-3AD203B41FA5}">
                      <a16:colId xmlns:a16="http://schemas.microsoft.com/office/drawing/2014/main" val="4128599777"/>
                    </a:ext>
                  </a:extLst>
                </a:gridCol>
                <a:gridCol w="904028">
                  <a:extLst>
                    <a:ext uri="{9D8B030D-6E8A-4147-A177-3AD203B41FA5}">
                      <a16:colId xmlns:a16="http://schemas.microsoft.com/office/drawing/2014/main" val="1281038775"/>
                    </a:ext>
                  </a:extLst>
                </a:gridCol>
                <a:gridCol w="1149291">
                  <a:extLst>
                    <a:ext uri="{9D8B030D-6E8A-4147-A177-3AD203B41FA5}">
                      <a16:colId xmlns:a16="http://schemas.microsoft.com/office/drawing/2014/main" val="2428549210"/>
                    </a:ext>
                  </a:extLst>
                </a:gridCol>
                <a:gridCol w="1462481">
                  <a:extLst>
                    <a:ext uri="{9D8B030D-6E8A-4147-A177-3AD203B41FA5}">
                      <a16:colId xmlns:a16="http://schemas.microsoft.com/office/drawing/2014/main" val="1123687372"/>
                    </a:ext>
                  </a:extLst>
                </a:gridCol>
              </a:tblGrid>
              <a:tr h="929397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 округ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РФ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Полное наименование образовательной организации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 Уставу)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об образовательной организации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Школьный спортивный клуб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Полное наименование ШСК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Дата, 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приказа, протокола 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создании ШСК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Активная ссылка на страницу (вкладку) официального сайта организации «ШСК» в сети Интернет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42917"/>
                  </a:ext>
                </a:extLst>
              </a:tr>
              <a:tr h="171116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качестве структурного подразделения образовательной 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качестве общественного объединения не являющегося юридическим лицом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381522"/>
                  </a:ext>
                </a:extLst>
              </a:tr>
              <a:tr h="92939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32227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DDA74F5-7A17-4031-AB12-2163FE114603}"/>
              </a:ext>
            </a:extLst>
          </p:cNvPr>
          <p:cNvSpPr txBox="1"/>
          <p:nvPr/>
        </p:nvSpPr>
        <p:spPr>
          <a:xfrm>
            <a:off x="0" y="214605"/>
            <a:ext cx="12192000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810" indent="450215" algn="ctr">
              <a:lnSpc>
                <a:spcPts val="1920"/>
              </a:lnSpc>
              <a:spcAft>
                <a:spcPts val="65"/>
              </a:spcAft>
              <a:tabLst>
                <a:tab pos="450215" algn="l"/>
              </a:tabLst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Порядок заполнения таблицы «Сведения о ШСК (Региональный реестр (перечень)), </a:t>
            </a:r>
          </a:p>
          <a:p>
            <a:pPr marR="3810" indent="450215" algn="ctr">
              <a:lnSpc>
                <a:spcPts val="1920"/>
              </a:lnSpc>
              <a:spcAft>
                <a:spcPts val="65"/>
              </a:spcAft>
              <a:tabLst>
                <a:tab pos="450215" algn="l"/>
              </a:tabLs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ключаемые во Всероссийский реестр (перечень)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ШСК»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936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FC23AB4-E343-4E52-A07B-2DC98C4FA7A5}"/>
              </a:ext>
            </a:extLst>
          </p:cNvPr>
          <p:cNvSpPr/>
          <p:nvPr/>
        </p:nvSpPr>
        <p:spPr>
          <a:xfrm>
            <a:off x="713063" y="637563"/>
            <a:ext cx="10992374" cy="5050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087794-DBEE-4135-963C-466BE9140573}"/>
              </a:ext>
            </a:extLst>
          </p:cNvPr>
          <p:cNvSpPr txBox="1"/>
          <p:nvPr/>
        </p:nvSpPr>
        <p:spPr>
          <a:xfrm>
            <a:off x="844490" y="1103153"/>
            <a:ext cx="10729519" cy="3254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Федеральным координатором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ответственным исполнителем формирования и наполнения Единого Всероссийского перечня (реестра) ШСК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федеральное государственное бюджетное учреждение «Федеральный центр организационно-методического обеспечения физического воспитания»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781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72F3093-F851-4B1F-8117-71525FC2FC57}"/>
              </a:ext>
            </a:extLst>
          </p:cNvPr>
          <p:cNvSpPr/>
          <p:nvPr/>
        </p:nvSpPr>
        <p:spPr>
          <a:xfrm>
            <a:off x="2056701" y="1133536"/>
            <a:ext cx="8135923" cy="5453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0CD0E4-9E43-4794-A510-727C066C39B3}"/>
              </a:ext>
            </a:extLst>
          </p:cNvPr>
          <p:cNvSpPr txBox="1"/>
          <p:nvPr/>
        </p:nvSpPr>
        <p:spPr>
          <a:xfrm>
            <a:off x="0" y="2080727"/>
            <a:ext cx="12192000" cy="380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A0322B7-B96A-4322-890B-0D3C35203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885" y="1426129"/>
            <a:ext cx="6886230" cy="486825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A122AD8-AA3A-4F84-939C-91786C60C867}"/>
              </a:ext>
            </a:extLst>
          </p:cNvPr>
          <p:cNvSpPr txBox="1"/>
          <p:nvPr/>
        </p:nvSpPr>
        <p:spPr>
          <a:xfrm>
            <a:off x="1140904" y="146602"/>
            <a:ext cx="101003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Свидетельство о регистрации ШСК в Едином 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Всероссийском перечне  (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реестре) ШСК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074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C1399B6-BBBA-4395-AA92-EA940E7A1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799" y="958131"/>
            <a:ext cx="8534401" cy="2802986"/>
          </a:xfrm>
        </p:spPr>
        <p:txBody>
          <a:bodyPr/>
          <a:lstStyle/>
          <a:p>
            <a:pPr algn="ctr"/>
            <a:r>
              <a:rPr lang="ru-RU" dirty="0" err="1">
                <a:solidFill>
                  <a:schemeClr val="bg1"/>
                </a:solidFill>
              </a:rPr>
              <a:t>Фцомофв.рф</a:t>
            </a:r>
            <a:br>
              <a:rPr lang="ru-RU" dirty="0">
                <a:solidFill>
                  <a:schemeClr val="bg1"/>
                </a:solidFill>
              </a:rPr>
            </a:br>
            <a:br>
              <a:rPr lang="ru-RU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  <a:hlinkClick r:id="rId2"/>
              </a:rPr>
              <a:t>INFO@fcomofv.ru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  <a:hlinkClick r:id="rId3"/>
              </a:rPr>
              <a:t>fcomofv@mail.ru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16516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1027</TotalTime>
  <Words>179</Words>
  <Application>Microsoft Office PowerPoint</Application>
  <PresentationFormat>Широкоэкранный</PresentationFormat>
  <Paragraphs>36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Calibri</vt:lpstr>
      <vt:lpstr>Century Gothic</vt:lpstr>
      <vt:lpstr>Tahoma</vt:lpstr>
      <vt:lpstr>Times New Roman</vt:lpstr>
      <vt:lpstr>Wingdings 3</vt:lpstr>
      <vt:lpstr>Сектор</vt:lpstr>
      <vt:lpstr>PDF</vt:lpstr>
      <vt:lpstr>Формирование  единого Всероссийского перечня (реестра) школьных спортивных клубов </vt:lpstr>
      <vt:lpstr>Презентация PowerPoint</vt:lpstr>
      <vt:lpstr>Презентация PowerPoint</vt:lpstr>
      <vt:lpstr>Презентация PowerPoint</vt:lpstr>
      <vt:lpstr>Презентация PowerPoint</vt:lpstr>
      <vt:lpstr>Фцомофв.рф  INFO@fcomofv.ru fcomofv@mail.ru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рекомендации для педагогов дополнительного образования и методистов по разработке и составлению  общеразвивающих программ дополнительного образования    физкультурно-спортивной направленности</dc:title>
  <dc:creator>Mariia Firsova</dc:creator>
  <cp:lastModifiedBy>Анастасия Новикова</cp:lastModifiedBy>
  <cp:revision>243</cp:revision>
  <cp:lastPrinted>2020-09-28T15:10:51Z</cp:lastPrinted>
  <dcterms:created xsi:type="dcterms:W3CDTF">2020-08-06T16:53:06Z</dcterms:created>
  <dcterms:modified xsi:type="dcterms:W3CDTF">2020-09-29T05:54:21Z</dcterms:modified>
</cp:coreProperties>
</file>